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5" r:id="rId6"/>
    <p:sldId id="266" r:id="rId7"/>
    <p:sldId id="289" r:id="rId8"/>
    <p:sldId id="291" r:id="rId9"/>
    <p:sldId id="267" r:id="rId10"/>
    <p:sldId id="269" r:id="rId11"/>
    <p:sldId id="270" r:id="rId12"/>
    <p:sldId id="292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3" r:id="rId27"/>
    <p:sldId id="271" r:id="rId28"/>
    <p:sldId id="272" r:id="rId2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4" d="100"/>
          <a:sy n="74" d="100"/>
        </p:scale>
        <p:origin x="576" y="5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03/05/2019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939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189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2836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179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2930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3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885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C1B432D-78E7-40AE-81C6-52773394A046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E062C603-371F-4D8B-AFB8-8337237C6271}" type="datetime1">
              <a:rPr lang="es-ES" smtClean="0"/>
              <a:pPr algn="r"/>
              <a:t>03/05/2019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AE6EBB-BEC9-4000-8D95-40B44C4E2CA6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CAF1BE7-5365-4137-AE14-A7C362FC891C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CE83AA6-4601-4BF7-BD54-99DD2B193FD1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08DBE58-23DC-4EE9-8158-B69AC44D4A43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7C2EBBF-D49B-4842-B69E-CE552000DC09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03/05/2019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EB92E29-7FB2-4284-9496-FE061DBF8A30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03/05/2019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gofacilito.com/articulos/que-es-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nexsoft.com/que-es-github-como-funciona-e-instala-en-windows?fbclid=IwAR1d51eEC5PbXqpvdArt-ExIjZ5hDTq3HVc81YOjXcXuT75abw2bV8P7_F8" TargetMode="External"/><Relationship Id="rId4" Type="http://schemas.openxmlformats.org/officeDocument/2006/relationships/hyperlink" Target="https://rodin.uca.es/xmlui/bitstream/handle/10498/9785/trabajoSCV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b="1" dirty="0" smtClean="0"/>
              <a:t>CONCEPTOS</a:t>
            </a:r>
            <a:r>
              <a:rPr lang="es-ES" b="1" dirty="0" smtClean="0"/>
              <a:t> IMPORTANTES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r" rtl="0"/>
            <a:r>
              <a:rPr lang="es-ES" b="1" dirty="0" smtClean="0"/>
              <a:t>POR: VERONICA PIZANGO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8657"/>
          <a:stretch/>
        </p:blipFill>
        <p:spPr>
          <a:xfrm>
            <a:off x="1487488" y="332656"/>
            <a:ext cx="9793088" cy="61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5703"/>
          <a:stretch/>
        </p:blipFill>
        <p:spPr>
          <a:xfrm>
            <a:off x="839416" y="764704"/>
            <a:ext cx="10153128" cy="53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5882"/>
          <a:stretch/>
        </p:blipFill>
        <p:spPr>
          <a:xfrm>
            <a:off x="1559496" y="476672"/>
            <a:ext cx="8881839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-3512" t="19890" r="54592" b="9439"/>
          <a:stretch/>
        </p:blipFill>
        <p:spPr>
          <a:xfrm>
            <a:off x="1631504" y="692696"/>
            <a:ext cx="8280920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" r="61622" b="6688"/>
          <a:stretch/>
        </p:blipFill>
        <p:spPr>
          <a:xfrm>
            <a:off x="4799856" y="332656"/>
            <a:ext cx="6264696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48894" b="5703"/>
          <a:stretch/>
        </p:blipFill>
        <p:spPr>
          <a:xfrm>
            <a:off x="5663952" y="260648"/>
            <a:ext cx="6048672" cy="62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43912" b="5703"/>
          <a:stretch/>
        </p:blipFill>
        <p:spPr>
          <a:xfrm>
            <a:off x="5015880" y="260648"/>
            <a:ext cx="6480720" cy="61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-202" b="6688"/>
          <a:stretch/>
        </p:blipFill>
        <p:spPr>
          <a:xfrm>
            <a:off x="1775520" y="836712"/>
            <a:ext cx="890236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3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8657"/>
          <a:stretch/>
        </p:blipFill>
        <p:spPr>
          <a:xfrm>
            <a:off x="767408" y="692696"/>
            <a:ext cx="10907927" cy="56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5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9478" b="6688"/>
          <a:stretch/>
        </p:blipFill>
        <p:spPr>
          <a:xfrm>
            <a:off x="2567608" y="836712"/>
            <a:ext cx="7441679" cy="49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415480" y="332656"/>
            <a:ext cx="9601200" cy="763488"/>
          </a:xfrm>
        </p:spPr>
        <p:txBody>
          <a:bodyPr rtlCol="0">
            <a:normAutofit/>
          </a:bodyPr>
          <a:lstStyle/>
          <a:p>
            <a:pPr algn="ctr"/>
            <a:r>
              <a:rPr lang="es-PE" sz="4400" b="1" dirty="0" smtClean="0"/>
              <a:t>VERSIONAMIENTO DE CÓDIGO</a:t>
            </a:r>
            <a:endParaRPr lang="es-ES" sz="44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551384" y="1847225"/>
            <a:ext cx="6264696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/>
              <a:t>   </a:t>
            </a:r>
            <a:r>
              <a:rPr lang="es-PE" sz="2400" dirty="0" smtClean="0"/>
              <a:t>¿</a:t>
            </a:r>
            <a:r>
              <a:rPr lang="es-PE" sz="2400" dirty="0"/>
              <a:t>Qué es un Sistema de Control de Versiones</a:t>
            </a:r>
            <a:r>
              <a:rPr lang="es-PE" sz="2400" dirty="0" smtClean="0"/>
              <a:t>?</a:t>
            </a:r>
          </a:p>
          <a:p>
            <a:pPr algn="just"/>
            <a:endParaRPr lang="es-PE" sz="2400" dirty="0" smtClean="0"/>
          </a:p>
          <a:p>
            <a:pPr marL="285750" indent="-285750" algn="just">
              <a:buClr>
                <a:srgbClr val="92D050"/>
              </a:buClr>
              <a:buSzPct val="120000"/>
              <a:buFont typeface="Wingdings" panose="05000000000000000000" pitchFamily="2" charset="2"/>
              <a:buChar char="v"/>
            </a:pPr>
            <a:r>
              <a:rPr lang="es-PE" sz="2400" dirty="0" smtClean="0"/>
              <a:t>Un </a:t>
            </a:r>
            <a:r>
              <a:rPr lang="es-PE" sz="2400" dirty="0"/>
              <a:t>Sistema de Control de Versiones (en adelante SCV), es un software que controla y organiza las distintas revisiones que se </a:t>
            </a:r>
            <a:r>
              <a:rPr lang="es-PE" sz="2400" dirty="0" smtClean="0"/>
              <a:t>realicen </a:t>
            </a:r>
            <a:r>
              <a:rPr lang="es-PE" sz="2400" dirty="0"/>
              <a:t>sobre uno o varios documentos. </a:t>
            </a:r>
            <a:endParaRPr lang="es-PE" sz="2400" dirty="0" smtClean="0"/>
          </a:p>
          <a:p>
            <a:pPr algn="just"/>
            <a:endParaRPr lang="es-PE" sz="2400" dirty="0"/>
          </a:p>
          <a:p>
            <a:pPr marL="285750" indent="-285750" algn="just">
              <a:buClr>
                <a:srgbClr val="92D050"/>
              </a:buClr>
              <a:buSzPct val="110000"/>
              <a:buFont typeface="Wingdings" panose="05000000000000000000" pitchFamily="2" charset="2"/>
              <a:buChar char="v"/>
            </a:pPr>
            <a:r>
              <a:rPr lang="es-PE" sz="2400" dirty="0" smtClean="0"/>
              <a:t>Pero</a:t>
            </a:r>
            <a:r>
              <a:rPr lang="es-PE" sz="2400" dirty="0"/>
              <a:t>, ¿qué es una revisión? Se podría decir que una revisión es un cambio realizado sobre un documento, por ejemplo añadir un </a:t>
            </a:r>
            <a:r>
              <a:rPr lang="es-PE" sz="2400" dirty="0" smtClean="0"/>
              <a:t>párrafo, </a:t>
            </a:r>
            <a:r>
              <a:rPr lang="es-PE" sz="2400" dirty="0"/>
              <a:t>borrar un fragmento o algo similar.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2564904"/>
            <a:ext cx="4320480" cy="2719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92D05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2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49446" b="782"/>
          <a:stretch/>
        </p:blipFill>
        <p:spPr>
          <a:xfrm>
            <a:off x="2855640" y="332656"/>
            <a:ext cx="5468206" cy="60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30630"/>
          <a:stretch/>
        </p:blipFill>
        <p:spPr>
          <a:xfrm>
            <a:off x="2351584" y="404664"/>
            <a:ext cx="7657703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88"/>
          <a:stretch/>
        </p:blipFill>
        <p:spPr>
          <a:xfrm>
            <a:off x="1055440" y="548680"/>
            <a:ext cx="9601919" cy="601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s-ES" sz="4800" b="1" dirty="0" smtClean="0"/>
              <a:t>REFERENCIAS</a:t>
            </a:r>
            <a:endParaRPr lang="es-ES" sz="4800" b="1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35460" y="1844824"/>
            <a:ext cx="9973108" cy="3581401"/>
          </a:xfrm>
        </p:spPr>
        <p:txBody>
          <a:bodyPr rtlCol="0">
            <a:normAutofit fontScale="92500" lnSpcReduction="20000"/>
          </a:bodyPr>
          <a:lstStyle/>
          <a:p>
            <a:r>
              <a:rPr lang="en-US" sz="2800" dirty="0"/>
              <a:t>Qué es Git. (2019). </a:t>
            </a:r>
            <a:r>
              <a:rPr lang="en-US" sz="2800" dirty="0" smtClean="0"/>
              <a:t>Obtenido de 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codigofacilito.com/articulos/que-es-git</a:t>
            </a:r>
            <a:endParaRPr lang="en-US" sz="2800" dirty="0" smtClean="0"/>
          </a:p>
          <a:p>
            <a:r>
              <a:rPr lang="es-PE" sz="2800" dirty="0"/>
              <a:t>Durante, R., Recio, P., Pastrana, L., &amp; Sales, N. (2019). Sistemas para el Control de Versiones [</a:t>
            </a:r>
            <a:r>
              <a:rPr lang="es-PE" sz="2800" dirty="0" err="1"/>
              <a:t>Ebook</a:t>
            </a:r>
            <a:r>
              <a:rPr lang="es-PE" sz="2800" dirty="0"/>
              <a:t>]. </a:t>
            </a:r>
            <a:r>
              <a:rPr lang="es-PE" sz="2800" dirty="0" smtClean="0"/>
              <a:t>Obtenido de </a:t>
            </a:r>
            <a:r>
              <a:rPr lang="es-PE" sz="2800" dirty="0" smtClean="0">
                <a:hlinkClick r:id="rId4"/>
              </a:rPr>
              <a:t>https</a:t>
            </a:r>
            <a:r>
              <a:rPr lang="es-PE" sz="2800" dirty="0">
                <a:hlinkClick r:id="rId4"/>
              </a:rPr>
              <a:t>://</a:t>
            </a:r>
            <a:r>
              <a:rPr lang="es-PE" sz="2800" dirty="0" smtClean="0">
                <a:hlinkClick r:id="rId4"/>
              </a:rPr>
              <a:t>rodin.uca.es/xmlui/bitstream/handle/10498/9785/trabajoSCV.pdf</a:t>
            </a:r>
            <a:endParaRPr lang="es-PE" sz="2800" dirty="0" smtClean="0"/>
          </a:p>
          <a:p>
            <a:r>
              <a:rPr lang="es-PE" sz="2800" dirty="0"/>
              <a:t>Que es GitHub, como funciona e instala en Windows. (2015). </a:t>
            </a:r>
            <a:r>
              <a:rPr lang="es-PE" sz="2800" dirty="0" smtClean="0"/>
              <a:t>Obtenido de </a:t>
            </a:r>
            <a:r>
              <a:rPr lang="es-PE" sz="2800" dirty="0" smtClean="0">
                <a:hlinkClick r:id="rId5"/>
              </a:rPr>
              <a:t>https</a:t>
            </a:r>
            <a:r>
              <a:rPr lang="es-PE" sz="2800" dirty="0">
                <a:hlinkClick r:id="rId5"/>
              </a:rPr>
              <a:t>://</a:t>
            </a:r>
            <a:r>
              <a:rPr lang="es-PE" sz="2800" dirty="0" smtClean="0">
                <a:hlinkClick r:id="rId5"/>
              </a:rPr>
              <a:t>anexsoft.com/que-es-github-como-funciona-e-instala-en-windows?fbclid=IwAR1d51eEC5PbXqpvdArt-ExIjZ5hDTq3HVc81YOjXcXuT75abw2bV8P7_F8</a:t>
            </a:r>
            <a:endParaRPr lang="es-PE" sz="2800" dirty="0" smtClean="0"/>
          </a:p>
          <a:p>
            <a:endParaRPr lang="es-PE" sz="2800" dirty="0" smtClean="0"/>
          </a:p>
          <a:p>
            <a:endParaRPr lang="es-PE" sz="2800" dirty="0" smtClean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gracias 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88640"/>
            <a:ext cx="6974532" cy="64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5480" y="260648"/>
            <a:ext cx="9144000" cy="1080120"/>
          </a:xfrm>
        </p:spPr>
        <p:txBody>
          <a:bodyPr rtlCol="0">
            <a:noAutofit/>
          </a:bodyPr>
          <a:lstStyle/>
          <a:p>
            <a:pPr algn="ctr"/>
            <a:r>
              <a:rPr lang="es-PE" sz="6000" b="1" dirty="0" smtClean="0"/>
              <a:t>GIT</a:t>
            </a:r>
            <a:endParaRPr lang="es-ES" sz="6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88840"/>
            <a:ext cx="3095625" cy="30956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27848" y="1988840"/>
            <a:ext cx="7200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dirty="0" smtClean="0"/>
              <a:t>Es </a:t>
            </a:r>
            <a:r>
              <a:rPr lang="es-PE" sz="2400" dirty="0"/>
              <a:t>uno de los sistemas de control de versiones distribuidos más usados. </a:t>
            </a:r>
            <a:r>
              <a:rPr lang="es-PE" sz="2400" dirty="0" smtClean="0"/>
              <a:t>Fue creado </a:t>
            </a:r>
            <a:r>
              <a:rPr lang="es-PE" sz="2400" dirty="0"/>
              <a:t>por Linus </a:t>
            </a:r>
            <a:r>
              <a:rPr lang="es-PE" sz="2400" dirty="0" smtClean="0"/>
              <a:t>Torvalds y </a:t>
            </a:r>
            <a:r>
              <a:rPr lang="es-PE" sz="2400" dirty="0"/>
              <a:t>buscaba un sistema que cumpliera 4 requisitos </a:t>
            </a:r>
            <a:r>
              <a:rPr lang="es-PE" sz="2400" dirty="0" smtClean="0"/>
              <a:t>básicos: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endParaRPr lang="es-PE" sz="2400" dirty="0" smtClean="0"/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s-PE" sz="2400" dirty="0" smtClean="0"/>
              <a:t> No </a:t>
            </a:r>
            <a:r>
              <a:rPr lang="es-PE" sz="2400" dirty="0"/>
              <a:t>parecido a </a:t>
            </a:r>
            <a:r>
              <a:rPr lang="es-PE" sz="2400" dirty="0" smtClean="0"/>
              <a:t>CVS (</a:t>
            </a:r>
            <a:r>
              <a:rPr lang="es-PE" sz="2400" dirty="0" err="1"/>
              <a:t>Concurrent</a:t>
            </a:r>
            <a:r>
              <a:rPr lang="es-PE" sz="2400" dirty="0"/>
              <a:t> Versions </a:t>
            </a:r>
            <a:r>
              <a:rPr lang="es-PE" sz="2400" dirty="0" smtClean="0"/>
              <a:t>System)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s-PE" sz="2400" dirty="0" smtClean="0"/>
              <a:t>Distribuido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s-PE" sz="2400" dirty="0" smtClean="0"/>
              <a:t>Seguridad </a:t>
            </a:r>
            <a:r>
              <a:rPr lang="es-PE" sz="2400" dirty="0"/>
              <a:t>frente a corrupción, accidental o </a:t>
            </a:r>
            <a:r>
              <a:rPr lang="es-PE" sz="2400" dirty="0" smtClean="0"/>
              <a:t>intencionada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s-PE" sz="2400" dirty="0" smtClean="0"/>
              <a:t>Gran rendimiento en las operaciones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5879976" y="3065477"/>
            <a:ext cx="5760640" cy="3387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Elipse 6"/>
          <p:cNvSpPr/>
          <p:nvPr/>
        </p:nvSpPr>
        <p:spPr>
          <a:xfrm>
            <a:off x="161510" y="1085257"/>
            <a:ext cx="5544616" cy="3960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415480" y="260648"/>
            <a:ext cx="9144000" cy="1080120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000" b="1" dirty="0" smtClean="0"/>
              <a:t>TERMINOLOGIA </a:t>
            </a:r>
            <a:endParaRPr lang="es-ES" sz="6000" b="1" dirty="0"/>
          </a:p>
        </p:txBody>
      </p:sp>
      <p:sp>
        <p:nvSpPr>
          <p:cNvPr id="5" name="Rectángulo 4"/>
          <p:cNvSpPr/>
          <p:nvPr/>
        </p:nvSpPr>
        <p:spPr>
          <a:xfrm>
            <a:off x="695400" y="1772816"/>
            <a:ext cx="44768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s-PE" dirty="0"/>
              <a:t>Repositorio / </a:t>
            </a:r>
            <a:r>
              <a:rPr lang="es-PE" dirty="0" err="1"/>
              <a:t>Repository</a:t>
            </a:r>
            <a:r>
              <a:rPr lang="es-PE" dirty="0"/>
              <a:t>: vendría hacer nuestro espacio donde se almacena todas las versiones de nuestro proyecto</a:t>
            </a:r>
            <a:r>
              <a:rPr lang="es-PE" dirty="0" smtClean="0"/>
              <a:t>.</a:t>
            </a:r>
          </a:p>
          <a:p>
            <a:pPr algn="just">
              <a:buFont typeface="+mj-lt"/>
              <a:buAutoNum type="arabicPeriod"/>
            </a:pPr>
            <a:endParaRPr lang="es-PE" dirty="0"/>
          </a:p>
          <a:p>
            <a:pPr algn="just">
              <a:buFont typeface="+mj-lt"/>
              <a:buAutoNum type="arabicPeriod"/>
            </a:pPr>
            <a:r>
              <a:rPr lang="es-PE" dirty="0"/>
              <a:t>Ramas / </a:t>
            </a:r>
            <a:r>
              <a:rPr lang="es-PE" dirty="0" err="1"/>
              <a:t>Branch</a:t>
            </a:r>
            <a:r>
              <a:rPr lang="es-PE" dirty="0"/>
              <a:t>: es una versión paralela en la línea del proyecto. </a:t>
            </a:r>
            <a:r>
              <a:rPr lang="es-PE" dirty="0" err="1"/>
              <a:t>Ejm</a:t>
            </a:r>
            <a:r>
              <a:rPr lang="es-PE" dirty="0"/>
              <a:t>: en mi trabajo el proyecto que vemos es asignado a todo el equipo, y cada uno es encargado de desarrollar cada módulo.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987480" y="3140968"/>
            <a:ext cx="54316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 smtClean="0"/>
              <a:t>3.Etiquetas </a:t>
            </a:r>
            <a:r>
              <a:rPr lang="es-PE" dirty="0"/>
              <a:t>/ </a:t>
            </a:r>
            <a:r>
              <a:rPr lang="es-PE" dirty="0" err="1"/>
              <a:t>Tags</a:t>
            </a:r>
            <a:r>
              <a:rPr lang="es-PE" dirty="0"/>
              <a:t>: permiten crear una versión especifica de tu proyecto. </a:t>
            </a:r>
            <a:r>
              <a:rPr lang="es-PE" dirty="0" err="1"/>
              <a:t>Ejm</a:t>
            </a:r>
            <a:r>
              <a:rPr lang="es-PE" dirty="0"/>
              <a:t>: se </a:t>
            </a:r>
            <a:r>
              <a:rPr lang="es-PE" dirty="0" err="1"/>
              <a:t>desarrollarón</a:t>
            </a:r>
            <a:r>
              <a:rPr lang="es-PE" dirty="0"/>
              <a:t> 3 módulos y queremos generar hasta ahí una versión podemos asignar una etiqueta para en un futuro volver a dicha versión o revisarla</a:t>
            </a:r>
            <a:r>
              <a:rPr lang="es-PE" dirty="0" smtClean="0"/>
              <a:t>.</a:t>
            </a:r>
          </a:p>
          <a:p>
            <a:pPr algn="just"/>
            <a:endParaRPr lang="es-PE" dirty="0"/>
          </a:p>
          <a:p>
            <a:pPr algn="just"/>
            <a:r>
              <a:rPr lang="es-PE" dirty="0" smtClean="0"/>
              <a:t>4. </a:t>
            </a:r>
            <a:r>
              <a:rPr lang="es-PE" dirty="0" err="1" smtClean="0"/>
              <a:t>Merge</a:t>
            </a:r>
            <a:r>
              <a:rPr lang="es-PE" dirty="0"/>
              <a:t>: </a:t>
            </a:r>
            <a:r>
              <a:rPr lang="es-PE" dirty="0" smtClean="0"/>
              <a:t>sincroniza </a:t>
            </a:r>
            <a:r>
              <a:rPr lang="es-PE" dirty="0"/>
              <a:t>los cambios de una rama o con otra. Si hubiera un conflicto, es decir que no se pueda unificar porque Git no entiende como resolverlo, tendríamos que hacerlo manualmente eligiendo con que versión quedarnos o como queremos que vaya.</a:t>
            </a:r>
          </a:p>
        </p:txBody>
      </p:sp>
    </p:spTree>
    <p:extLst>
      <p:ext uri="{BB962C8B-B14F-4D97-AF65-F5344CB8AC3E}">
        <p14:creationId xmlns:p14="http://schemas.microsoft.com/office/powerpoint/2010/main" val="43646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4079776" y="2834938"/>
            <a:ext cx="8112224" cy="3906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335360" y="404664"/>
            <a:ext cx="6840760" cy="2286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551384" y="54868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smtClean="0"/>
              <a:t>5. Commit</a:t>
            </a:r>
            <a:r>
              <a:rPr lang="es-PE" dirty="0"/>
              <a:t>: esto lo hacemos cuando realizamos cambios dentro de nuestro proyecto, con esto le decimos a </a:t>
            </a:r>
            <a:r>
              <a:rPr lang="es-PE" dirty="0" err="1"/>
              <a:t>git</a:t>
            </a:r>
            <a:r>
              <a:rPr lang="es-PE" dirty="0"/>
              <a:t> que tenemos cambios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smtClean="0"/>
              <a:t>6.Push</a:t>
            </a:r>
            <a:r>
              <a:rPr lang="es-PE" dirty="0"/>
              <a:t>: es confirmar los cambios realizados de los commit, este subirá los cambios realizados hacia el repositorio remoto.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231904" y="32849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smtClean="0"/>
              <a:t>7.Pull</a:t>
            </a:r>
            <a:r>
              <a:rPr lang="es-PE" dirty="0"/>
              <a:t>: lo inverso a push, descargá los cambios realizados en el repositorio remoto hacia tu local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/>
              <a:t>8</a:t>
            </a:r>
            <a:r>
              <a:rPr lang="es-PE" dirty="0" smtClean="0"/>
              <a:t>.Clone</a:t>
            </a:r>
            <a:r>
              <a:rPr lang="es-PE" dirty="0"/>
              <a:t>: es descargar un repositorio remoto a tu repositorio local (PC), los cambios que hagas y luego de un push se verán reflejado directamente en el repositorio remoto</a:t>
            </a:r>
            <a:r>
              <a:rPr lang="es-PE" dirty="0" smtClean="0"/>
              <a:t>.</a:t>
            </a:r>
          </a:p>
          <a:p>
            <a:endParaRPr lang="es-PE" dirty="0"/>
          </a:p>
          <a:p>
            <a:r>
              <a:rPr lang="es-PE" dirty="0" smtClean="0"/>
              <a:t>9. Fork</a:t>
            </a:r>
            <a:r>
              <a:rPr lang="es-PE" dirty="0"/>
              <a:t>: similar a Clone pero con la diferencia de que en vez de clonar lo que hace es crear un repositorio nuevo sobre el repositorio que </a:t>
            </a:r>
            <a:r>
              <a:rPr lang="es-PE" dirty="0" smtClean="0"/>
              <a:t>hiciste </a:t>
            </a:r>
            <a:r>
              <a:rPr lang="es-PE" dirty="0"/>
              <a:t>Fork.</a:t>
            </a:r>
          </a:p>
        </p:txBody>
      </p:sp>
    </p:spTree>
    <p:extLst>
      <p:ext uri="{BB962C8B-B14F-4D97-AF65-F5344CB8AC3E}">
        <p14:creationId xmlns:p14="http://schemas.microsoft.com/office/powerpoint/2010/main" val="18037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5520" y="260648"/>
            <a:ext cx="9144000" cy="691480"/>
          </a:xfrm>
        </p:spPr>
        <p:txBody>
          <a:bodyPr rtlCol="0">
            <a:noAutofit/>
          </a:bodyPr>
          <a:lstStyle/>
          <a:p>
            <a:pPr algn="ctr"/>
            <a:r>
              <a:rPr lang="es-PE" sz="4400" b="1" dirty="0" smtClean="0"/>
              <a:t>COMANDOS BÁSICOS DE GIT</a:t>
            </a:r>
            <a:endParaRPr lang="es-ES" sz="4400" b="1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922830"/>
              </p:ext>
            </p:extLst>
          </p:nvPr>
        </p:nvGraphicFramePr>
        <p:xfrm>
          <a:off x="983432" y="1124744"/>
          <a:ext cx="10513168" cy="5303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3605179463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641251302"/>
                    </a:ext>
                  </a:extLst>
                </a:gridCol>
              </a:tblGrid>
              <a:tr h="379975">
                <a:tc>
                  <a:txBody>
                    <a:bodyPr/>
                    <a:lstStyle/>
                    <a:p>
                      <a:r>
                        <a:rPr lang="es-PE" sz="2000" dirty="0" smtClean="0"/>
                        <a:t>COMANDOS 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dirty="0" smtClean="0"/>
                        <a:t>DESCRIPCIÓN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557103"/>
                  </a:ext>
                </a:extLst>
              </a:tr>
              <a:tr h="672263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</a:t>
                      </a:r>
                      <a:r>
                        <a:rPr lang="es-PE" sz="2000" dirty="0" err="1" smtClean="0"/>
                        <a:t>init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Iniciar un repositorio vacío en unas carpeta específica.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826309"/>
                  </a:ext>
                </a:extLst>
              </a:tr>
              <a:tr h="379975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</a:t>
                      </a:r>
                      <a:r>
                        <a:rPr lang="es-PE" sz="2000" dirty="0" err="1" smtClean="0"/>
                        <a:t>add</a:t>
                      </a:r>
                      <a:r>
                        <a:rPr lang="es-PE" sz="2000" dirty="0" smtClean="0"/>
                        <a:t> “</a:t>
                      </a:r>
                      <a:r>
                        <a:rPr lang="es-PE" sz="2000" dirty="0" err="1" smtClean="0"/>
                        <a:t>nombre_de_archivo</a:t>
                      </a:r>
                      <a:r>
                        <a:rPr lang="es-PE" sz="2000" dirty="0" smtClean="0"/>
                        <a:t>”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Añadir un archivo especifico.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516924"/>
                  </a:ext>
                </a:extLst>
              </a:tr>
              <a:tr h="379975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</a:t>
                      </a:r>
                      <a:r>
                        <a:rPr lang="es-PE" sz="2000" dirty="0" err="1" smtClean="0"/>
                        <a:t>add</a:t>
                      </a:r>
                      <a:r>
                        <a:rPr lang="es-PE" sz="2000" dirty="0" smtClean="0"/>
                        <a:t> 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Añadir todos los archivos del directorio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138619"/>
                  </a:ext>
                </a:extLst>
              </a:tr>
              <a:tr h="964552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commit –am “mensaje”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Confirmar los cambios realizados. El “mensaje” generalmente se usa para asociar al commit una breve descripción de los cambios realizados.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251600"/>
                  </a:ext>
                </a:extLst>
              </a:tr>
              <a:tr h="672263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</a:t>
                      </a:r>
                      <a:r>
                        <a:rPr lang="es-PE" sz="2000" dirty="0" err="1" smtClean="0"/>
                        <a:t>revert</a:t>
                      </a:r>
                      <a:r>
                        <a:rPr lang="es-PE" sz="2000" dirty="0" smtClean="0"/>
                        <a:t> “hash_commit"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Revertir el commit identificado por "hash_commit"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5181"/>
                  </a:ext>
                </a:extLst>
              </a:tr>
              <a:tr h="672263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git push origin “nombre rama”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Subir la rama(</a:t>
                      </a:r>
                      <a:r>
                        <a:rPr lang="es-PE" sz="2000" kern="1200" dirty="0" err="1" smtClean="0">
                          <a:effectLst/>
                        </a:rPr>
                        <a:t>branch</a:t>
                      </a:r>
                      <a:r>
                        <a:rPr lang="es-PE" sz="2000" kern="1200" dirty="0" smtClean="0">
                          <a:effectLst/>
                        </a:rPr>
                        <a:t>) “nombre_rama” al servidor remoto.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738719"/>
                  </a:ext>
                </a:extLst>
              </a:tr>
              <a:tr h="672263">
                <a:tc>
                  <a:txBody>
                    <a:bodyPr/>
                    <a:lstStyle/>
                    <a:p>
                      <a:r>
                        <a:rPr lang="es-PE" sz="2000" dirty="0" err="1" smtClean="0"/>
                        <a:t>git</a:t>
                      </a:r>
                      <a:r>
                        <a:rPr lang="es-PE" sz="2000" dirty="0" smtClean="0"/>
                        <a:t> status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E" sz="2000" kern="1200" dirty="0" smtClean="0">
                          <a:effectLst/>
                        </a:rPr>
                        <a:t>Mostrar el estado actual de la rama(</a:t>
                      </a:r>
                      <a:r>
                        <a:rPr lang="es-PE" sz="2000" kern="1200" dirty="0" err="1" smtClean="0">
                          <a:effectLst/>
                        </a:rPr>
                        <a:t>branch</a:t>
                      </a:r>
                      <a:r>
                        <a:rPr lang="es-PE" sz="2000" kern="1200" dirty="0" smtClean="0">
                          <a:effectLst/>
                        </a:rPr>
                        <a:t>), como los cambios que hay sin hacer commit.</a:t>
                      </a:r>
                      <a:endParaRPr lang="es-PE" sz="2000" dirty="0"/>
                    </a:p>
                  </a:txBody>
                  <a:tcPr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89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764704"/>
            <a:ext cx="9144000" cy="835496"/>
          </a:xfrm>
        </p:spPr>
        <p:txBody>
          <a:bodyPr rtlCol="0">
            <a:normAutofit/>
          </a:bodyPr>
          <a:lstStyle/>
          <a:p>
            <a:pPr algn="ctr"/>
            <a:r>
              <a:rPr lang="es-PE" sz="4800" b="1" dirty="0" smtClean="0"/>
              <a:t>GITHUB</a:t>
            </a:r>
            <a:endParaRPr lang="es-PE" sz="48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35560" y="1772816"/>
            <a:ext cx="9145016" cy="2304256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PE" sz="2400" dirty="0"/>
              <a:t>Es un host para Git que nos permite almacenar proyectos open </a:t>
            </a:r>
            <a:r>
              <a:rPr lang="es-PE" sz="2400" dirty="0" err="1"/>
              <a:t>sources</a:t>
            </a:r>
            <a:r>
              <a:rPr lang="es-PE" sz="2400" dirty="0"/>
              <a:t>. Es decir que los proyectos que alojemos van a ser públicos, esto es ideal para compartir código con otros y generar colaboración entre los demás para dar mejoras a los proyectos que se publiquen..</a:t>
            </a:r>
          </a:p>
        </p:txBody>
      </p:sp>
      <p:pic>
        <p:nvPicPr>
          <p:cNvPr id="2054" name="Picture 6" descr="Resultado de imagen para github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6587"/>
            <a:ext cx="2952328" cy="24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71464" y="332656"/>
            <a:ext cx="9144000" cy="835496"/>
          </a:xfrm>
        </p:spPr>
        <p:txBody>
          <a:bodyPr rtlCol="0">
            <a:normAutofit/>
          </a:bodyPr>
          <a:lstStyle/>
          <a:p>
            <a:pPr algn="ctr"/>
            <a:r>
              <a:rPr lang="es-PE" sz="4800" b="1" dirty="0" smtClean="0">
                <a:solidFill>
                  <a:schemeClr val="accent1"/>
                </a:solidFill>
              </a:rPr>
              <a:t>USO DE GIT</a:t>
            </a:r>
            <a:endParaRPr lang="es-PE" sz="4800" b="1" dirty="0">
              <a:solidFill>
                <a:schemeClr val="accent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79376" y="1916832"/>
            <a:ext cx="37444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s-PE" sz="2000" dirty="0"/>
              <a:t>Se rige por un comportamiento básico de “</a:t>
            </a:r>
            <a:r>
              <a:rPr lang="es-PE" sz="2000" dirty="0" err="1"/>
              <a:t>update</a:t>
            </a:r>
            <a:r>
              <a:rPr lang="es-PE" sz="2000" dirty="0"/>
              <a:t>-</a:t>
            </a:r>
            <a:r>
              <a:rPr lang="es-PE" sz="2000" dirty="0" err="1"/>
              <a:t>modify</a:t>
            </a:r>
            <a:r>
              <a:rPr lang="es-PE" sz="2000" dirty="0"/>
              <a:t>-commit”. A continuación se incluye una lista de las instrucciones más comunes con su equivalente en SVN: </a:t>
            </a:r>
          </a:p>
        </p:txBody>
      </p:sp>
      <p:pic>
        <p:nvPicPr>
          <p:cNvPr id="15" name="Imagen 14" descr="trabajoSCV.pdf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37932" r="31100" b="17087"/>
          <a:stretch/>
        </p:blipFill>
        <p:spPr>
          <a:xfrm>
            <a:off x="4367808" y="1700808"/>
            <a:ext cx="7344816" cy="4320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92D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487488" y="2492896"/>
            <a:ext cx="9144000" cy="83549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6000" b="1" dirty="0" smtClean="0"/>
              <a:t>CAPTURAS DEL PROCESO DE DESARROLLO</a:t>
            </a:r>
            <a:endParaRPr lang="es-PE" sz="6000" b="1" dirty="0"/>
          </a:p>
        </p:txBody>
      </p:sp>
    </p:spTree>
    <p:extLst>
      <p:ext uri="{BB962C8B-B14F-4D97-AF65-F5344CB8AC3E}">
        <p14:creationId xmlns:p14="http://schemas.microsoft.com/office/powerpoint/2010/main" val="110371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1_TF02901026_TF02901026.potx" id="{542403D4-CC65-4431-A4E3-55163509A0B1}" vid="{AF8CDC02-FD01-4345-AAA1-0E99693BFDBD}"/>
    </a:ext>
  </a:extLst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diseño de circuito tecnológico de empresa (panorámica)</Template>
  <TotalTime>0</TotalTime>
  <Words>609</Words>
  <Application>Microsoft Office PowerPoint</Application>
  <PresentationFormat>Panorámica</PresentationFormat>
  <Paragraphs>64</Paragraphs>
  <Slides>25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Candara</vt:lpstr>
      <vt:lpstr>Consolas</vt:lpstr>
      <vt:lpstr>Wingdings</vt:lpstr>
      <vt:lpstr>Equipo informático 16 × 9</vt:lpstr>
      <vt:lpstr>CONCEPTOS IMPORTANTES</vt:lpstr>
      <vt:lpstr>VERSIONAMIENTO DE CÓDIGO</vt:lpstr>
      <vt:lpstr>GIT</vt:lpstr>
      <vt:lpstr>Presentación de PowerPoint</vt:lpstr>
      <vt:lpstr>Presentación de PowerPoint</vt:lpstr>
      <vt:lpstr>COMANDOS BÁSICOS DE GIT</vt:lpstr>
      <vt:lpstr>GITHUB</vt:lpstr>
      <vt:lpstr>USO DE GIT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2019-05-03T18:32:42Z</dcterms:created>
  <dcterms:modified xsi:type="dcterms:W3CDTF">2019-05-03T23:54:26Z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